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60" r:id="rId3"/>
    <p:sldId id="261" r:id="rId4"/>
    <p:sldId id="274" r:id="rId5"/>
    <p:sldId id="268" r:id="rId6"/>
    <p:sldId id="267" r:id="rId7"/>
    <p:sldId id="269" r:id="rId8"/>
    <p:sldId id="275" r:id="rId9"/>
    <p:sldId id="258" r:id="rId10"/>
    <p:sldId id="271" r:id="rId11"/>
    <p:sldId id="257" r:id="rId12"/>
    <p:sldId id="276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8E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41"/>
    <p:restoredTop sz="94663"/>
  </p:normalViewPr>
  <p:slideViewPr>
    <p:cSldViewPr snapToGrid="0" snapToObjects="1">
      <p:cViewPr>
        <p:scale>
          <a:sx n="90" d="100"/>
          <a:sy n="90" d="100"/>
        </p:scale>
        <p:origin x="1888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855513-99F5-4848-A6EE-49B2173AE651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A2ACB3-B6A9-42C7-91E9-021188E458A3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/>
            <a:t>89% of visits are for full-length future films</a:t>
          </a:r>
          <a:endParaRPr lang="en-US"/>
        </a:p>
      </dgm:t>
    </dgm:pt>
    <dgm:pt modelId="{CAD4EB49-303E-4C7A-B179-E7D26D9D6093}" type="parTrans" cxnId="{AC667EAB-A296-4331-8E7D-C5D40F6FBA45}">
      <dgm:prSet/>
      <dgm:spPr/>
      <dgm:t>
        <a:bodyPr/>
        <a:lstStyle/>
        <a:p>
          <a:endParaRPr lang="en-US"/>
        </a:p>
      </dgm:t>
    </dgm:pt>
    <dgm:pt modelId="{734AE060-7114-479B-BC6F-7A6B4A20DB5E}" type="sibTrans" cxnId="{AC667EAB-A296-4331-8E7D-C5D40F6FBA4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14D6BF5-6650-4B47-B4FC-E08E1605854C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/>
            <a:t>49% of visits are for US movies</a:t>
          </a:r>
          <a:endParaRPr lang="en-US"/>
        </a:p>
      </dgm:t>
    </dgm:pt>
    <dgm:pt modelId="{9C1170C3-76C7-4A06-9ECF-9B5E4C9A532F}" type="parTrans" cxnId="{A32C7000-52BE-4D20-8123-68805B24745D}">
      <dgm:prSet/>
      <dgm:spPr/>
      <dgm:t>
        <a:bodyPr/>
        <a:lstStyle/>
        <a:p>
          <a:endParaRPr lang="en-US"/>
        </a:p>
      </dgm:t>
    </dgm:pt>
    <dgm:pt modelId="{DC616A38-B0B7-4DAE-9715-E53BCB616BC5}" type="sibTrans" cxnId="{A32C7000-52BE-4D20-8123-68805B24745D}">
      <dgm:prSet/>
      <dgm:spPr/>
      <dgm:t>
        <a:bodyPr/>
        <a:lstStyle/>
        <a:p>
          <a:endParaRPr lang="en-US"/>
        </a:p>
      </dgm:t>
    </dgm:pt>
    <dgm:pt modelId="{308E51E5-FE81-4A12-B586-06D905C28E2F}" type="pres">
      <dgm:prSet presAssocID="{F2855513-99F5-4848-A6EE-49B2173AE651}" presName="root" presStyleCnt="0">
        <dgm:presLayoutVars>
          <dgm:dir/>
          <dgm:resizeHandles val="exact"/>
        </dgm:presLayoutVars>
      </dgm:prSet>
      <dgm:spPr/>
    </dgm:pt>
    <dgm:pt modelId="{34E483CF-BDB0-4E6F-B52C-D65F417BA56B}" type="pres">
      <dgm:prSet presAssocID="{F2855513-99F5-4848-A6EE-49B2173AE651}" presName="container" presStyleCnt="0">
        <dgm:presLayoutVars>
          <dgm:dir/>
          <dgm:resizeHandles val="exact"/>
        </dgm:presLayoutVars>
      </dgm:prSet>
      <dgm:spPr/>
    </dgm:pt>
    <dgm:pt modelId="{09583214-407A-42DA-9DA3-6B8C350B0A2B}" type="pres">
      <dgm:prSet presAssocID="{3DA2ACB3-B6A9-42C7-91E9-021188E458A3}" presName="compNode" presStyleCnt="0"/>
      <dgm:spPr/>
    </dgm:pt>
    <dgm:pt modelId="{B16EAC3F-AE50-441B-B3D3-D5EEDEF33C50}" type="pres">
      <dgm:prSet presAssocID="{3DA2ACB3-B6A9-42C7-91E9-021188E458A3}" presName="iconBgRect" presStyleLbl="bgShp" presStyleIdx="0" presStyleCnt="2"/>
      <dgm:spPr/>
    </dgm:pt>
    <dgm:pt modelId="{59A74E46-CD64-4872-A799-C48D6D7F9E5D}" type="pres">
      <dgm:prSet presAssocID="{3DA2ACB3-B6A9-42C7-91E9-021188E458A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éâtre"/>
        </a:ext>
      </dgm:extLst>
    </dgm:pt>
    <dgm:pt modelId="{D7241EBE-D241-49B2-A158-9FD6CDB4BCED}" type="pres">
      <dgm:prSet presAssocID="{3DA2ACB3-B6A9-42C7-91E9-021188E458A3}" presName="spaceRect" presStyleCnt="0"/>
      <dgm:spPr/>
    </dgm:pt>
    <dgm:pt modelId="{0234A5AC-9DD3-4867-84FD-5BA14A1D040B}" type="pres">
      <dgm:prSet presAssocID="{3DA2ACB3-B6A9-42C7-91E9-021188E458A3}" presName="textRect" presStyleLbl="revTx" presStyleIdx="0" presStyleCnt="2">
        <dgm:presLayoutVars>
          <dgm:chMax val="1"/>
          <dgm:chPref val="1"/>
        </dgm:presLayoutVars>
      </dgm:prSet>
      <dgm:spPr/>
    </dgm:pt>
    <dgm:pt modelId="{3197D4DE-D011-47F0-8DEF-E76D945A07F2}" type="pres">
      <dgm:prSet presAssocID="{734AE060-7114-479B-BC6F-7A6B4A20DB5E}" presName="sibTrans" presStyleLbl="sibTrans2D1" presStyleIdx="0" presStyleCnt="0"/>
      <dgm:spPr/>
    </dgm:pt>
    <dgm:pt modelId="{8A8976AC-05AC-4F89-A535-2C0CF6EF57D1}" type="pres">
      <dgm:prSet presAssocID="{214D6BF5-6650-4B47-B4FC-E08E1605854C}" presName="compNode" presStyleCnt="0"/>
      <dgm:spPr/>
    </dgm:pt>
    <dgm:pt modelId="{971F7C29-29D7-4479-87A9-DC764CAAF529}" type="pres">
      <dgm:prSet presAssocID="{214D6BF5-6650-4B47-B4FC-E08E1605854C}" presName="iconBgRect" presStyleLbl="bgShp" presStyleIdx="1" presStyleCnt="2"/>
      <dgm:spPr/>
    </dgm:pt>
    <dgm:pt modelId="{FD0359CF-356A-4E5B-A62A-62C95BE42006}" type="pres">
      <dgm:prSet presAssocID="{214D6BF5-6650-4B47-B4FC-E08E1605854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op-corn"/>
        </a:ext>
      </dgm:extLst>
    </dgm:pt>
    <dgm:pt modelId="{5AD6564F-7F92-48AD-984F-E3210AA4AD35}" type="pres">
      <dgm:prSet presAssocID="{214D6BF5-6650-4B47-B4FC-E08E1605854C}" presName="spaceRect" presStyleCnt="0"/>
      <dgm:spPr/>
    </dgm:pt>
    <dgm:pt modelId="{FD61D7E1-1AEF-48D6-837F-3AF3C94B18EC}" type="pres">
      <dgm:prSet presAssocID="{214D6BF5-6650-4B47-B4FC-E08E1605854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32C7000-52BE-4D20-8123-68805B24745D}" srcId="{F2855513-99F5-4848-A6EE-49B2173AE651}" destId="{214D6BF5-6650-4B47-B4FC-E08E1605854C}" srcOrd="1" destOrd="0" parTransId="{9C1170C3-76C7-4A06-9ECF-9B5E4C9A532F}" sibTransId="{DC616A38-B0B7-4DAE-9715-E53BCB616BC5}"/>
    <dgm:cxn modelId="{1626E225-5ACD-4D4A-B96C-F4525CFCEA83}" type="presOf" srcId="{214D6BF5-6650-4B47-B4FC-E08E1605854C}" destId="{FD61D7E1-1AEF-48D6-837F-3AF3C94B18EC}" srcOrd="0" destOrd="0" presId="urn:microsoft.com/office/officeart/2018/2/layout/IconCircleList"/>
    <dgm:cxn modelId="{0B77DD70-1447-445C-847E-2823E34B10C8}" type="presOf" srcId="{F2855513-99F5-4848-A6EE-49B2173AE651}" destId="{308E51E5-FE81-4A12-B586-06D905C28E2F}" srcOrd="0" destOrd="0" presId="urn:microsoft.com/office/officeart/2018/2/layout/IconCircleList"/>
    <dgm:cxn modelId="{AC667EAB-A296-4331-8E7D-C5D40F6FBA45}" srcId="{F2855513-99F5-4848-A6EE-49B2173AE651}" destId="{3DA2ACB3-B6A9-42C7-91E9-021188E458A3}" srcOrd="0" destOrd="0" parTransId="{CAD4EB49-303E-4C7A-B179-E7D26D9D6093}" sibTransId="{734AE060-7114-479B-BC6F-7A6B4A20DB5E}"/>
    <dgm:cxn modelId="{63D004E5-A6BB-49BA-B4FE-B9369519388B}" type="presOf" srcId="{734AE060-7114-479B-BC6F-7A6B4A20DB5E}" destId="{3197D4DE-D011-47F0-8DEF-E76D945A07F2}" srcOrd="0" destOrd="0" presId="urn:microsoft.com/office/officeart/2018/2/layout/IconCircleList"/>
    <dgm:cxn modelId="{69B9F4EE-4BA5-4FD7-8DF4-95C247692F54}" type="presOf" srcId="{3DA2ACB3-B6A9-42C7-91E9-021188E458A3}" destId="{0234A5AC-9DD3-4867-84FD-5BA14A1D040B}" srcOrd="0" destOrd="0" presId="urn:microsoft.com/office/officeart/2018/2/layout/IconCircleList"/>
    <dgm:cxn modelId="{3B8829E6-99C9-400E-B75E-FC55C7D1051F}" type="presParOf" srcId="{308E51E5-FE81-4A12-B586-06D905C28E2F}" destId="{34E483CF-BDB0-4E6F-B52C-D65F417BA56B}" srcOrd="0" destOrd="0" presId="urn:microsoft.com/office/officeart/2018/2/layout/IconCircleList"/>
    <dgm:cxn modelId="{1D19464E-E91B-43B6-A9A1-C98F84D037D0}" type="presParOf" srcId="{34E483CF-BDB0-4E6F-B52C-D65F417BA56B}" destId="{09583214-407A-42DA-9DA3-6B8C350B0A2B}" srcOrd="0" destOrd="0" presId="urn:microsoft.com/office/officeart/2018/2/layout/IconCircleList"/>
    <dgm:cxn modelId="{9093B84A-056B-485C-86A5-1897B807B936}" type="presParOf" srcId="{09583214-407A-42DA-9DA3-6B8C350B0A2B}" destId="{B16EAC3F-AE50-441B-B3D3-D5EEDEF33C50}" srcOrd="0" destOrd="0" presId="urn:microsoft.com/office/officeart/2018/2/layout/IconCircleList"/>
    <dgm:cxn modelId="{63090714-7D69-4530-A759-E2E0565B63C4}" type="presParOf" srcId="{09583214-407A-42DA-9DA3-6B8C350B0A2B}" destId="{59A74E46-CD64-4872-A799-C48D6D7F9E5D}" srcOrd="1" destOrd="0" presId="urn:microsoft.com/office/officeart/2018/2/layout/IconCircleList"/>
    <dgm:cxn modelId="{32407535-DDC8-4157-864F-D63A9DD57AFC}" type="presParOf" srcId="{09583214-407A-42DA-9DA3-6B8C350B0A2B}" destId="{D7241EBE-D241-49B2-A158-9FD6CDB4BCED}" srcOrd="2" destOrd="0" presId="urn:microsoft.com/office/officeart/2018/2/layout/IconCircleList"/>
    <dgm:cxn modelId="{1D90925A-CD50-4282-AEDE-43ED6BF5251D}" type="presParOf" srcId="{09583214-407A-42DA-9DA3-6B8C350B0A2B}" destId="{0234A5AC-9DD3-4867-84FD-5BA14A1D040B}" srcOrd="3" destOrd="0" presId="urn:microsoft.com/office/officeart/2018/2/layout/IconCircleList"/>
    <dgm:cxn modelId="{4ECEAF56-FDFF-4F51-B834-ECADC8579401}" type="presParOf" srcId="{34E483CF-BDB0-4E6F-B52C-D65F417BA56B}" destId="{3197D4DE-D011-47F0-8DEF-E76D945A07F2}" srcOrd="1" destOrd="0" presId="urn:microsoft.com/office/officeart/2018/2/layout/IconCircleList"/>
    <dgm:cxn modelId="{30573214-AB48-4161-B3B2-A4886AB9A1E8}" type="presParOf" srcId="{34E483CF-BDB0-4E6F-B52C-D65F417BA56B}" destId="{8A8976AC-05AC-4F89-A535-2C0CF6EF57D1}" srcOrd="2" destOrd="0" presId="urn:microsoft.com/office/officeart/2018/2/layout/IconCircleList"/>
    <dgm:cxn modelId="{DA45E9E4-BBAD-4958-9489-E6F7F9490A44}" type="presParOf" srcId="{8A8976AC-05AC-4F89-A535-2C0CF6EF57D1}" destId="{971F7C29-29D7-4479-87A9-DC764CAAF529}" srcOrd="0" destOrd="0" presId="urn:microsoft.com/office/officeart/2018/2/layout/IconCircleList"/>
    <dgm:cxn modelId="{14848669-9A0D-45E8-ABF7-512B0F42E6D0}" type="presParOf" srcId="{8A8976AC-05AC-4F89-A535-2C0CF6EF57D1}" destId="{FD0359CF-356A-4E5B-A62A-62C95BE42006}" srcOrd="1" destOrd="0" presId="urn:microsoft.com/office/officeart/2018/2/layout/IconCircleList"/>
    <dgm:cxn modelId="{89660AE6-B2A9-4345-93E4-4AEB74695209}" type="presParOf" srcId="{8A8976AC-05AC-4F89-A535-2C0CF6EF57D1}" destId="{5AD6564F-7F92-48AD-984F-E3210AA4AD35}" srcOrd="2" destOrd="0" presId="urn:microsoft.com/office/officeart/2018/2/layout/IconCircleList"/>
    <dgm:cxn modelId="{5E81A6FC-1DB1-4937-A9C5-BA1B5DBB5FCC}" type="presParOf" srcId="{8A8976AC-05AC-4F89-A535-2C0CF6EF57D1}" destId="{FD61D7E1-1AEF-48D6-837F-3AF3C94B18E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6EAC3F-AE50-441B-B3D3-D5EEDEF33C50}">
      <dsp:nvSpPr>
        <dsp:cNvPr id="0" name=""/>
        <dsp:cNvSpPr/>
      </dsp:nvSpPr>
      <dsp:spPr>
        <a:xfrm>
          <a:off x="129443" y="1342571"/>
          <a:ext cx="1293131" cy="129313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A74E46-CD64-4872-A799-C48D6D7F9E5D}">
      <dsp:nvSpPr>
        <dsp:cNvPr id="0" name=""/>
        <dsp:cNvSpPr/>
      </dsp:nvSpPr>
      <dsp:spPr>
        <a:xfrm>
          <a:off x="401000" y="1614129"/>
          <a:ext cx="750016" cy="7500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34A5AC-9DD3-4867-84FD-5BA14A1D040B}">
      <dsp:nvSpPr>
        <dsp:cNvPr id="0" name=""/>
        <dsp:cNvSpPr/>
      </dsp:nvSpPr>
      <dsp:spPr>
        <a:xfrm>
          <a:off x="1699674" y="1342571"/>
          <a:ext cx="3048096" cy="1293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1" kern="1200"/>
            <a:t>89% of visits are for full-length future films</a:t>
          </a:r>
          <a:endParaRPr lang="en-US" sz="2400" kern="1200"/>
        </a:p>
      </dsp:txBody>
      <dsp:txXfrm>
        <a:off x="1699674" y="1342571"/>
        <a:ext cx="3048096" cy="1293131"/>
      </dsp:txXfrm>
    </dsp:sp>
    <dsp:sp modelId="{971F7C29-29D7-4479-87A9-DC764CAAF529}">
      <dsp:nvSpPr>
        <dsp:cNvPr id="0" name=""/>
        <dsp:cNvSpPr/>
      </dsp:nvSpPr>
      <dsp:spPr>
        <a:xfrm>
          <a:off x="5278878" y="1342571"/>
          <a:ext cx="1293131" cy="129313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0359CF-356A-4E5B-A62A-62C95BE42006}">
      <dsp:nvSpPr>
        <dsp:cNvPr id="0" name=""/>
        <dsp:cNvSpPr/>
      </dsp:nvSpPr>
      <dsp:spPr>
        <a:xfrm>
          <a:off x="5550436" y="1614129"/>
          <a:ext cx="750016" cy="7500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61D7E1-1AEF-48D6-837F-3AF3C94B18EC}">
      <dsp:nvSpPr>
        <dsp:cNvPr id="0" name=""/>
        <dsp:cNvSpPr/>
      </dsp:nvSpPr>
      <dsp:spPr>
        <a:xfrm>
          <a:off x="6849110" y="1342571"/>
          <a:ext cx="3048096" cy="1293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1" kern="1200"/>
            <a:t>49% of visits are for US movies</a:t>
          </a:r>
          <a:endParaRPr lang="en-US" sz="2400" kern="1200"/>
        </a:p>
      </dsp:txBody>
      <dsp:txXfrm>
        <a:off x="6849110" y="1342571"/>
        <a:ext cx="3048096" cy="12931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984AC3-2AB1-EA4B-A4E9-A21F94025D4A}" type="datetimeFigureOut">
              <a:rPr lang="fr-FR" smtClean="0"/>
              <a:t>16/02/2022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FB0AAF-3529-804D-9827-54C7CAC150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3570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0AAF-3529-804D-9827-54C7CAC1509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3160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0AAF-3529-804D-9827-54C7CAC1509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9694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‹N°›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074" name="Picture 2" descr="Gaumont">
            <a:extLst>
              <a:ext uri="{FF2B5EF4-FFF2-40B4-BE49-F238E27FC236}">
                <a16:creationId xmlns:a16="http://schemas.microsoft.com/office/drawing/2014/main" id="{0ADBE38A-BC24-CE49-84AC-E24EEA7817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021" y="86669"/>
            <a:ext cx="1728576" cy="58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627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‹N°›</a:t>
            </a:fld>
            <a:endParaRPr lang="en-US"/>
          </a:p>
        </p:txBody>
      </p:sp>
      <p:pic>
        <p:nvPicPr>
          <p:cNvPr id="5" name="Picture 2" descr="Gaumont">
            <a:extLst>
              <a:ext uri="{FF2B5EF4-FFF2-40B4-BE49-F238E27FC236}">
                <a16:creationId xmlns:a16="http://schemas.microsoft.com/office/drawing/2014/main" id="{768566B4-87AB-A047-B7CD-F7D2B7A84D1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021" y="86669"/>
            <a:ext cx="1728576" cy="58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121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‹N°›</a:t>
            </a:fld>
            <a:endParaRPr lang="en-US"/>
          </a:p>
        </p:txBody>
      </p:sp>
      <p:pic>
        <p:nvPicPr>
          <p:cNvPr id="8" name="Picture 2" descr="Gaumont">
            <a:extLst>
              <a:ext uri="{FF2B5EF4-FFF2-40B4-BE49-F238E27FC236}">
                <a16:creationId xmlns:a16="http://schemas.microsoft.com/office/drawing/2014/main" id="{4F677372-B217-884A-B469-0004A8D45BC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021" y="86669"/>
            <a:ext cx="1728576" cy="58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617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‹N°›</a:t>
            </a:fld>
            <a:endParaRPr lang="en-US"/>
          </a:p>
        </p:txBody>
      </p:sp>
      <p:pic>
        <p:nvPicPr>
          <p:cNvPr id="8" name="Picture 2" descr="Gaumont">
            <a:extLst>
              <a:ext uri="{FF2B5EF4-FFF2-40B4-BE49-F238E27FC236}">
                <a16:creationId xmlns:a16="http://schemas.microsoft.com/office/drawing/2014/main" id="{F3B7B1A3-8D56-7D47-A32E-1BA2072F5A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021" y="86669"/>
            <a:ext cx="1728576" cy="58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4543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2" descr="Gaumont">
            <a:extLst>
              <a:ext uri="{FF2B5EF4-FFF2-40B4-BE49-F238E27FC236}">
                <a16:creationId xmlns:a16="http://schemas.microsoft.com/office/drawing/2014/main" id="{69C9217E-8FCD-7A4B-9B2F-78FC34A949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021" y="86669"/>
            <a:ext cx="1728576" cy="58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396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2" descr="Gaumont">
            <a:extLst>
              <a:ext uri="{FF2B5EF4-FFF2-40B4-BE49-F238E27FC236}">
                <a16:creationId xmlns:a16="http://schemas.microsoft.com/office/drawing/2014/main" id="{053B6956-C7BF-4D4E-9946-FDCEA96AD0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021" y="86669"/>
            <a:ext cx="1728576" cy="58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716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2" descr="Gaumont">
            <a:extLst>
              <a:ext uri="{FF2B5EF4-FFF2-40B4-BE49-F238E27FC236}">
                <a16:creationId xmlns:a16="http://schemas.microsoft.com/office/drawing/2014/main" id="{2A05CD26-B1CE-834E-A3FF-44A97FCB665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021" y="86669"/>
            <a:ext cx="1728576" cy="58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024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nuit, voiture&#10;&#10;Description générée automatiquement">
            <a:extLst>
              <a:ext uri="{FF2B5EF4-FFF2-40B4-BE49-F238E27FC236}">
                <a16:creationId xmlns:a16="http://schemas.microsoft.com/office/drawing/2014/main" id="{5F655339-724D-D748-B8D7-C0988D413B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571" b="6039"/>
          <a:stretch/>
        </p:blipFill>
        <p:spPr>
          <a:xfrm>
            <a:off x="0" y="43334"/>
            <a:ext cx="12192000" cy="6814666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961F53C-7A8F-6945-8D49-75E1EA391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2/16/22</a:t>
            </a:fld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91F5E3F-E763-0642-BA50-8F3276D55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2E08B-6053-FE4C-AD36-6C8BD583CA4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558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07D264-7A54-F547-AAF7-A82500B3C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B78195-E7C0-DA47-A8D0-8D777D8F8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pic>
        <p:nvPicPr>
          <p:cNvPr id="9" name="Picture 2" descr="Gaumont">
            <a:extLst>
              <a:ext uri="{FF2B5EF4-FFF2-40B4-BE49-F238E27FC236}">
                <a16:creationId xmlns:a16="http://schemas.microsoft.com/office/drawing/2014/main" id="{028E5469-4AF4-C846-93C1-D196E622590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021" y="86669"/>
            <a:ext cx="1728576" cy="58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001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7A35B2F-C3BF-1745-B069-2411E53EC6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105" b="11521"/>
          <a:stretch/>
        </p:blipFill>
        <p:spPr>
          <a:xfrm>
            <a:off x="-3175" y="0"/>
            <a:ext cx="12192000" cy="6858000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58CF6A6-E5D3-6A49-99EF-4103D3C5C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2/16/22</a:t>
            </a:fld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565278B-3975-994D-B43C-49DFA70FD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4C0619-F469-5842-A15D-2D083FD072A8}"/>
              </a:ext>
            </a:extLst>
          </p:cNvPr>
          <p:cNvSpPr/>
          <p:nvPr userDrawn="1"/>
        </p:nvSpPr>
        <p:spPr>
          <a:xfrm>
            <a:off x="3175" y="0"/>
            <a:ext cx="12188826" cy="6858000"/>
          </a:xfrm>
          <a:prstGeom prst="rect">
            <a:avLst/>
          </a:prstGeom>
          <a:solidFill>
            <a:schemeClr val="bg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5FB1090-F661-7148-A08C-73B74815B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35AD7F2-FDD6-A94B-9114-DD9229D4B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75" y="456609"/>
            <a:ext cx="10026650" cy="655637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pic>
        <p:nvPicPr>
          <p:cNvPr id="10" name="Picture 2" descr="Gaumont">
            <a:extLst>
              <a:ext uri="{FF2B5EF4-FFF2-40B4-BE49-F238E27FC236}">
                <a16:creationId xmlns:a16="http://schemas.microsoft.com/office/drawing/2014/main" id="{AFB850A5-A321-5548-900D-AA03F96F378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021" y="86669"/>
            <a:ext cx="1728576" cy="58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531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plafond, auditorium, équipe, hall&#10;&#10;Description générée automatiquement">
            <a:extLst>
              <a:ext uri="{FF2B5EF4-FFF2-40B4-BE49-F238E27FC236}">
                <a16:creationId xmlns:a16="http://schemas.microsoft.com/office/drawing/2014/main" id="{7AA8BF57-4DD8-5946-BB5F-D796E24F7D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5617"/>
          <a:stretch/>
        </p:blipFill>
        <p:spPr>
          <a:xfrm>
            <a:off x="-3175" y="0"/>
            <a:ext cx="12192000" cy="6858000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91A9AD4-8212-704C-9EF9-4820BD622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2/16/22</a:t>
            </a:fld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60C6F1B-7510-B149-A38E-7AE367AC8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526C54-3E69-3E47-B806-22E26F1AF980}"/>
              </a:ext>
            </a:extLst>
          </p:cNvPr>
          <p:cNvSpPr/>
          <p:nvPr userDrawn="1"/>
        </p:nvSpPr>
        <p:spPr>
          <a:xfrm>
            <a:off x="3175" y="0"/>
            <a:ext cx="12192000" cy="6858000"/>
          </a:xfrm>
          <a:prstGeom prst="rect">
            <a:avLst/>
          </a:prstGeom>
          <a:solidFill>
            <a:schemeClr val="tx1">
              <a:lumMod val="50000"/>
              <a:alpha val="7098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2DE7BBF-38BC-6842-9512-E6028567B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322EC39-5849-FF4B-B0EE-B21654FE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pic>
        <p:nvPicPr>
          <p:cNvPr id="11" name="Picture 2" descr="Gaumont">
            <a:extLst>
              <a:ext uri="{FF2B5EF4-FFF2-40B4-BE49-F238E27FC236}">
                <a16:creationId xmlns:a16="http://schemas.microsoft.com/office/drawing/2014/main" id="{09864724-26B2-A948-BED0-6093D67D73F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021" y="86669"/>
            <a:ext cx="1728576" cy="58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539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‹N°›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Gaumont">
            <a:extLst>
              <a:ext uri="{FF2B5EF4-FFF2-40B4-BE49-F238E27FC236}">
                <a16:creationId xmlns:a16="http://schemas.microsoft.com/office/drawing/2014/main" id="{20D13E7F-8E5B-B94C-BD0B-48E14F99B54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021" y="86669"/>
            <a:ext cx="1728576" cy="58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834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‹N°›</a:t>
            </a:fld>
            <a:endParaRPr lang="en-US"/>
          </a:p>
        </p:txBody>
      </p:sp>
      <p:pic>
        <p:nvPicPr>
          <p:cNvPr id="8" name="Picture 2" descr="Gaumont">
            <a:extLst>
              <a:ext uri="{FF2B5EF4-FFF2-40B4-BE49-F238E27FC236}">
                <a16:creationId xmlns:a16="http://schemas.microsoft.com/office/drawing/2014/main" id="{EA08EDD4-B4EC-4747-9D16-40ECD00B0C5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021" y="86669"/>
            <a:ext cx="1728576" cy="58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3734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‹N°›</a:t>
            </a:fld>
            <a:endParaRPr lang="en-US"/>
          </a:p>
        </p:txBody>
      </p:sp>
      <p:pic>
        <p:nvPicPr>
          <p:cNvPr id="10" name="Picture 2" descr="Gaumont">
            <a:extLst>
              <a:ext uri="{FF2B5EF4-FFF2-40B4-BE49-F238E27FC236}">
                <a16:creationId xmlns:a16="http://schemas.microsoft.com/office/drawing/2014/main" id="{BF31E48B-45FA-0647-A8A7-DED7C0AB11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021" y="86669"/>
            <a:ext cx="1728576" cy="58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131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‹N°›</a:t>
            </a:fld>
            <a:endParaRPr lang="en-US"/>
          </a:p>
        </p:txBody>
      </p:sp>
      <p:pic>
        <p:nvPicPr>
          <p:cNvPr id="6" name="Picture 2" descr="Gaumont">
            <a:extLst>
              <a:ext uri="{FF2B5EF4-FFF2-40B4-BE49-F238E27FC236}">
                <a16:creationId xmlns:a16="http://schemas.microsoft.com/office/drawing/2014/main" id="{3C9230DA-1844-224B-AB45-C97CA07B2A2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021" y="86669"/>
            <a:ext cx="1728576" cy="58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337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2/16/22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‹N°›</a:t>
            </a:fld>
            <a:endParaRPr lang="en-US" dirty="0"/>
          </a:p>
        </p:txBody>
      </p:sp>
      <p:pic>
        <p:nvPicPr>
          <p:cNvPr id="7" name="Picture 2" descr="Gaumont">
            <a:extLst>
              <a:ext uri="{FF2B5EF4-FFF2-40B4-BE49-F238E27FC236}">
                <a16:creationId xmlns:a16="http://schemas.microsoft.com/office/drawing/2014/main" id="{87DB5315-49D8-5340-986D-3E5B86A9BFF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021" y="86669"/>
            <a:ext cx="1728576" cy="58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9488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72" r:id="rId3"/>
    <p:sldLayoutId id="2147483673" r:id="rId4"/>
    <p:sldLayoutId id="2147483674" r:id="rId5"/>
    <p:sldLayoutId id="2147483669" r:id="rId6"/>
    <p:sldLayoutId id="2147483668" r:id="rId7"/>
    <p:sldLayoutId id="2147483667" r:id="rId8"/>
    <p:sldLayoutId id="2147483666" r:id="rId9"/>
    <p:sldLayoutId id="2147483665" r:id="rId10"/>
    <p:sldLayoutId id="2147483664" r:id="rId11"/>
    <p:sldLayoutId id="2147483663" r:id="rId12"/>
    <p:sldLayoutId id="2147483662" r:id="rId13"/>
    <p:sldLayoutId id="2147483661" r:id="rId1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F4CD6D0-88B6-45F4-AC60-54587D3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 11" descr="Une image contenant sombre, nuit&#10;&#10;Description générée automatiquement">
            <a:extLst>
              <a:ext uri="{FF2B5EF4-FFF2-40B4-BE49-F238E27FC236}">
                <a16:creationId xmlns:a16="http://schemas.microsoft.com/office/drawing/2014/main" id="{050102DB-7517-A24B-8A97-B8DF08AFDF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4" t="3051" r="3185" b="1759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2A079D24-860A-4799-B3AE-658D4F136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76325"/>
            <a:ext cx="12191999" cy="4705352"/>
          </a:xfrm>
          <a:prstGeom prst="rect">
            <a:avLst/>
          </a:prstGeom>
          <a:gradFill flip="none" rotWithShape="1">
            <a:gsLst>
              <a:gs pos="45000">
                <a:srgbClr val="000000">
                  <a:alpha val="35000"/>
                </a:srgbClr>
              </a:gs>
              <a:gs pos="55000">
                <a:srgbClr val="000000">
                  <a:alpha val="35000"/>
                </a:srgbClr>
              </a:gs>
              <a:gs pos="25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  <a:gs pos="75000">
                <a:srgbClr val="000000">
                  <a:alpha val="2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A1DECB8-0A6B-0448-A704-E3128362BC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5852" y="2252663"/>
            <a:ext cx="10020298" cy="96523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FRENCH PEOPLE HABITS &amp; CINEMA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36F0229-E177-5748-8EDF-B5DB052E51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5851" y="4113212"/>
            <a:ext cx="10020299" cy="107473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17th </a:t>
            </a:r>
            <a:r>
              <a:rPr lang="fr-FR" dirty="0" err="1">
                <a:solidFill>
                  <a:srgbClr val="FFFFFF"/>
                </a:solidFill>
              </a:rPr>
              <a:t>Feb</a:t>
            </a:r>
            <a:r>
              <a:rPr lang="fr-FR" dirty="0">
                <a:solidFill>
                  <a:srgbClr val="FFFFFF"/>
                </a:solidFill>
              </a:rPr>
              <a:t>. 2022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Gaumont">
            <a:extLst>
              <a:ext uri="{FF2B5EF4-FFF2-40B4-BE49-F238E27FC236}">
                <a16:creationId xmlns:a16="http://schemas.microsoft.com/office/drawing/2014/main" id="{DE76EC3F-1061-174F-A91E-145AB26B0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5703" y="6123335"/>
            <a:ext cx="1728576" cy="58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795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8">
            <a:extLst>
              <a:ext uri="{FF2B5EF4-FFF2-40B4-BE49-F238E27FC236}">
                <a16:creationId xmlns:a16="http://schemas.microsoft.com/office/drawing/2014/main" id="{2C627EC6-61A4-4CA2-925A-D9C31421C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slide2" descr="Tableau de bord 2">
            <a:extLst>
              <a:ext uri="{FF2B5EF4-FFF2-40B4-BE49-F238E27FC236}">
                <a16:creationId xmlns:a16="http://schemas.microsoft.com/office/drawing/2014/main" id="{93F78917-01E1-D448-9F5D-76B48E8244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88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32163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8DFCAF-495A-4F46-A773-14D39C67BC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slide2" descr="Tableau de bord 2">
            <a:extLst>
              <a:ext uri="{FF2B5EF4-FFF2-40B4-BE49-F238E27FC236}">
                <a16:creationId xmlns:a16="http://schemas.microsoft.com/office/drawing/2014/main" id="{E49080A0-7A48-4813-8577-2721D9087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150" y="1028700"/>
            <a:ext cx="7018734" cy="561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sombre, nuit&#10;&#10;Description générée automatiquement">
            <a:extLst>
              <a:ext uri="{FF2B5EF4-FFF2-40B4-BE49-F238E27FC236}">
                <a16:creationId xmlns:a16="http://schemas.microsoft.com/office/drawing/2014/main" id="{050102DB-7517-A24B-8A97-B8DF08AFDF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4" t="3051" r="3185" b="1759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A1DECB8-0A6B-0448-A704-E3128362BC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5852" y="2252663"/>
            <a:ext cx="10020298" cy="96523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THANK YOU !</a:t>
            </a:r>
          </a:p>
        </p:txBody>
      </p:sp>
      <p:pic>
        <p:nvPicPr>
          <p:cNvPr id="21" name="Picture 2" descr="Gaumont">
            <a:extLst>
              <a:ext uri="{FF2B5EF4-FFF2-40B4-BE49-F238E27FC236}">
                <a16:creationId xmlns:a16="http://schemas.microsoft.com/office/drawing/2014/main" id="{DE76EC3F-1061-174F-A91E-145AB26B0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5703" y="6123335"/>
            <a:ext cx="1728576" cy="58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1873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E96EA5-FC61-924A-B2AF-8CA0415FD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786" y="1084262"/>
            <a:ext cx="6958239" cy="4689475"/>
          </a:xfrm>
        </p:spPr>
        <p:txBody>
          <a:bodyPr>
            <a:normAutofit fontScale="90000"/>
          </a:bodyPr>
          <a:lstStyle/>
          <a:p>
            <a:r>
              <a:rPr lang="fr-FR" dirty="0"/>
              <a:t>AGENDA</a:t>
            </a:r>
            <a:br>
              <a:rPr lang="fr-FR" dirty="0"/>
            </a:br>
            <a:br>
              <a:rPr lang="fr-FR" dirty="0"/>
            </a:br>
            <a:br>
              <a:rPr lang="fr-FR" dirty="0"/>
            </a:br>
            <a:r>
              <a:rPr lang="fr-FR" dirty="0"/>
              <a:t>1. SCOPE ANALYSIS</a:t>
            </a:r>
            <a:br>
              <a:rPr lang="fr-FR" dirty="0"/>
            </a:br>
            <a:r>
              <a:rPr lang="fr-FR" dirty="0">
                <a:solidFill>
                  <a:srgbClr val="FF0000"/>
                </a:solidFill>
              </a:rPr>
              <a:t>………………………</a:t>
            </a:r>
            <a:br>
              <a:rPr lang="fr-FR" dirty="0"/>
            </a:br>
            <a:br>
              <a:rPr lang="fr-FR" dirty="0"/>
            </a:br>
            <a:r>
              <a:rPr lang="fr-FR" dirty="0"/>
              <a:t>2. Key figures</a:t>
            </a:r>
            <a:br>
              <a:rPr lang="fr-FR" dirty="0"/>
            </a:br>
            <a:r>
              <a:rPr lang="fr-FR" dirty="0">
                <a:solidFill>
                  <a:srgbClr val="FF0000"/>
                </a:solidFill>
              </a:rPr>
              <a:t>………………………</a:t>
            </a:r>
            <a:br>
              <a:rPr lang="fr-FR" dirty="0">
                <a:solidFill>
                  <a:srgbClr val="FF0000"/>
                </a:solidFill>
              </a:rPr>
            </a:br>
            <a:br>
              <a:rPr lang="fr-FR" dirty="0"/>
            </a:br>
            <a:r>
              <a:rPr lang="fr-FR" dirty="0"/>
              <a:t>3. DEEP-DIVE ANALYSIS </a:t>
            </a:r>
            <a:br>
              <a:rPr lang="fr-FR" dirty="0"/>
            </a:br>
            <a:r>
              <a:rPr lang="fr-FR" sz="2000" cap="none" dirty="0"/>
              <a:t>Visits : - in volume - in time - </a:t>
            </a:r>
            <a:r>
              <a:rPr lang="fr-FR" sz="2000" cap="none" dirty="0" err="1"/>
              <a:t>related</a:t>
            </a:r>
            <a:r>
              <a:rPr lang="fr-FR" sz="2000" cap="none" dirty="0"/>
              <a:t> to content</a:t>
            </a:r>
            <a:br>
              <a:rPr lang="fr-FR" sz="2000" cap="none" dirty="0"/>
            </a:br>
            <a:r>
              <a:rPr lang="fr-FR" sz="2000" cap="none" dirty="0"/>
              <a:t>- </a:t>
            </a:r>
            <a:r>
              <a:rPr lang="fr-FR" sz="2000" cap="none" dirty="0" err="1"/>
              <a:t>related</a:t>
            </a:r>
            <a:r>
              <a:rPr lang="fr-FR" sz="2000" cap="none" dirty="0"/>
              <a:t> to </a:t>
            </a:r>
            <a:r>
              <a:rPr lang="fr-FR" sz="2000" cap="none" dirty="0" err="1"/>
              <a:t>reviews</a:t>
            </a:r>
            <a:br>
              <a:rPr lang="fr-FR" sz="2000" cap="none" dirty="0"/>
            </a:br>
            <a:r>
              <a:rPr lang="fr-FR" dirty="0">
                <a:solidFill>
                  <a:srgbClr val="FF0000"/>
                </a:solidFill>
              </a:rPr>
              <a:t>………………………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5515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428BFC39-FDAE-3B41-A1C1-9B918D069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3910" y="540033"/>
            <a:ext cx="4426782" cy="1331604"/>
          </a:xfrm>
        </p:spPr>
        <p:txBody>
          <a:bodyPr anchor="b">
            <a:normAutofit/>
          </a:bodyPr>
          <a:lstStyle/>
          <a:p>
            <a:pPr algn="ctr"/>
            <a:r>
              <a:rPr lang="fr-FR" dirty="0"/>
              <a:t>SCOPE ANALYSIS</a:t>
            </a:r>
          </a:p>
        </p:txBody>
      </p:sp>
      <p:pic>
        <p:nvPicPr>
          <p:cNvPr id="5" name="Espace réservé du contenu 8" descr="Une image contenant texte, alimentation, intérieur, tasse&#10;&#10;Description générée automatiquement">
            <a:extLst>
              <a:ext uri="{FF2B5EF4-FFF2-40B4-BE49-F238E27FC236}">
                <a16:creationId xmlns:a16="http://schemas.microsoft.com/office/drawing/2014/main" id="{6F687D28-A37F-F94E-890B-EC75678862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14" r="26404" b="2"/>
          <a:stretch/>
        </p:blipFill>
        <p:spPr>
          <a:xfrm>
            <a:off x="540989" y="540033"/>
            <a:ext cx="4996212" cy="5775279"/>
          </a:xfrm>
          <a:prstGeom prst="rect">
            <a:avLst/>
          </a:prstGeom>
        </p:spPr>
      </p:pic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1C39ECBF-5661-1240-8D57-E63339D02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5276" y="2759076"/>
            <a:ext cx="4460874" cy="3009899"/>
          </a:xfrm>
        </p:spPr>
        <p:txBody>
          <a:bodyPr>
            <a:normAutofit fontScale="92500"/>
          </a:bodyPr>
          <a:lstStyle/>
          <a:p>
            <a:r>
              <a:rPr lang="en-US" dirty="0"/>
              <a:t>Our study is done over 2010-2019 time period.</a:t>
            </a:r>
          </a:p>
          <a:p>
            <a:r>
              <a:rPr lang="en-US" dirty="0"/>
              <a:t>2020 is deliberately excluded since it does not represent a ”normal” year due to covid crisis.</a:t>
            </a:r>
          </a:p>
          <a:p>
            <a:r>
              <a:rPr lang="en-US" dirty="0"/>
              <a:t>Figures represent French box office.</a:t>
            </a:r>
          </a:p>
          <a:p>
            <a:r>
              <a:rPr lang="en-US" dirty="0"/>
              <a:t>Figures come from CNC.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858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18B591-E83D-C445-8CB7-F21FC17A0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KEY FIGURES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F03BDF-79BA-664B-B296-9C8EF840A428}"/>
              </a:ext>
            </a:extLst>
          </p:cNvPr>
          <p:cNvSpPr/>
          <p:nvPr/>
        </p:nvSpPr>
        <p:spPr>
          <a:xfrm>
            <a:off x="1079500" y="2018164"/>
            <a:ext cx="6096000" cy="957250"/>
          </a:xfrm>
          <a:prstGeom prst="rect">
            <a:avLst/>
          </a:prstGeom>
        </p:spPr>
        <p:txBody>
          <a:bodyPr/>
          <a:lstStyle/>
          <a:p>
            <a:pPr marL="360000" indent="-360000">
              <a:lnSpc>
                <a:spcPct val="125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</a:pPr>
            <a:r>
              <a:rPr lang="fr-FR" sz="2800" b="1" dirty="0">
                <a:solidFill>
                  <a:schemeClr val="tx1">
                    <a:alpha val="70000"/>
                  </a:schemeClr>
                </a:solidFill>
              </a:rPr>
              <a:t>2.07b visits over last </a:t>
            </a:r>
            <a:r>
              <a:rPr lang="fr-FR" sz="2800" b="1" dirty="0" err="1">
                <a:solidFill>
                  <a:schemeClr val="tx1">
                    <a:alpha val="70000"/>
                  </a:schemeClr>
                </a:solidFill>
              </a:rPr>
              <a:t>decade</a:t>
            </a:r>
            <a:endParaRPr lang="fr-FR" sz="2800" b="1" dirty="0">
              <a:solidFill>
                <a:schemeClr val="tx1">
                  <a:alpha val="70000"/>
                </a:schemeClr>
              </a:solidFill>
            </a:endParaRPr>
          </a:p>
          <a:p>
            <a:pPr marL="360000" indent="-360000">
              <a:lnSpc>
                <a:spcPct val="125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</a:pPr>
            <a:r>
              <a:rPr lang="fr-FR" sz="2800" b="1" dirty="0">
                <a:solidFill>
                  <a:schemeClr val="tx1">
                    <a:alpha val="70000"/>
                  </a:schemeClr>
                </a:solidFill>
              </a:rPr>
              <a:t>213m visits in 2019</a:t>
            </a:r>
          </a:p>
        </p:txBody>
      </p:sp>
      <p:graphicFrame>
        <p:nvGraphicFramePr>
          <p:cNvPr id="7" name="Espace réservé du contenu 2">
            <a:extLst>
              <a:ext uri="{FF2B5EF4-FFF2-40B4-BE49-F238E27FC236}">
                <a16:creationId xmlns:a16="http://schemas.microsoft.com/office/drawing/2014/main" id="{8547BE5B-7837-4EE2-886A-9DA56DB496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4493586"/>
              </p:ext>
            </p:extLst>
          </p:nvPr>
        </p:nvGraphicFramePr>
        <p:xfrm>
          <a:off x="1276352" y="2975414"/>
          <a:ext cx="10026650" cy="3978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664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D1DA7E7-BFED-C94C-9EDF-6945ECA07B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14"/>
          <a:stretch/>
        </p:blipFill>
        <p:spPr>
          <a:xfrm>
            <a:off x="8730343" y="3525296"/>
            <a:ext cx="3461657" cy="8636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9C208CC-A296-2043-ADB8-0AB041EDB9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14"/>
          <a:stretch/>
        </p:blipFill>
        <p:spPr>
          <a:xfrm>
            <a:off x="8731304" y="5091796"/>
            <a:ext cx="3461657" cy="8636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AAE5764-BE61-BC4E-97FE-E5E6AEB1DB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14"/>
          <a:stretch/>
        </p:blipFill>
        <p:spPr>
          <a:xfrm>
            <a:off x="8730343" y="2037305"/>
            <a:ext cx="3461657" cy="86360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04802D47-11B2-204A-92C9-6DA3B8BBC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683419"/>
            <a:ext cx="10579100" cy="655637"/>
          </a:xfrm>
        </p:spPr>
        <p:txBody>
          <a:bodyPr>
            <a:normAutofit fontScale="90000"/>
          </a:bodyPr>
          <a:lstStyle/>
          <a:p>
            <a:r>
              <a:rPr lang="fr-FR" dirty="0"/>
              <a:t>VOLUME of visits’ EVOLUTION </a:t>
            </a:r>
            <a:br>
              <a:rPr lang="fr-FR" dirty="0"/>
            </a:br>
            <a:r>
              <a:rPr lang="fr-FR" sz="2200" cap="none" dirty="0"/>
              <a:t>People grant same level of interest in cinema year after year</a:t>
            </a:r>
            <a:br>
              <a:rPr lang="fr-FR" sz="2200" dirty="0"/>
            </a:br>
            <a:br>
              <a:rPr lang="fr-FR" dirty="0"/>
            </a:br>
            <a:endParaRPr lang="fr-FR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FAF0749-192D-C840-8994-58EA91D495A7}"/>
              </a:ext>
            </a:extLst>
          </p:cNvPr>
          <p:cNvSpPr/>
          <p:nvPr/>
        </p:nvSpPr>
        <p:spPr>
          <a:xfrm>
            <a:off x="8850086" y="2170219"/>
            <a:ext cx="587830" cy="587830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1"/>
                </a:solidFill>
                <a:latin typeface="+mj-lt"/>
              </a:rPr>
              <a:t>2011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98354716-5AB0-3F4C-ADAE-DDC6026C5158}"/>
              </a:ext>
            </a:extLst>
          </p:cNvPr>
          <p:cNvSpPr/>
          <p:nvPr/>
        </p:nvSpPr>
        <p:spPr>
          <a:xfrm>
            <a:off x="8860973" y="3668485"/>
            <a:ext cx="587830" cy="58783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1"/>
                </a:solidFill>
                <a:latin typeface="+mj-lt"/>
              </a:rPr>
              <a:t>2013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C83E02DA-02C4-804B-9707-C06B2AD6819D}"/>
              </a:ext>
            </a:extLst>
          </p:cNvPr>
          <p:cNvSpPr/>
          <p:nvPr/>
        </p:nvSpPr>
        <p:spPr>
          <a:xfrm>
            <a:off x="8860973" y="5221180"/>
            <a:ext cx="587830" cy="58783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1"/>
                </a:solidFill>
                <a:latin typeface="+mj-lt"/>
              </a:rPr>
              <a:t>2019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108810D-171E-5344-9739-10C467F43A83}"/>
              </a:ext>
            </a:extLst>
          </p:cNvPr>
          <p:cNvSpPr txBox="1"/>
          <p:nvPr/>
        </p:nvSpPr>
        <p:spPr>
          <a:xfrm>
            <a:off x="9481457" y="2250328"/>
            <a:ext cx="2830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Intouchables </a:t>
            </a:r>
            <a:r>
              <a:rPr lang="fr-FR" dirty="0" err="1"/>
              <a:t>success</a:t>
            </a:r>
            <a:r>
              <a:rPr lang="fr-FR" dirty="0"/>
              <a:t> </a:t>
            </a:r>
            <a:r>
              <a:rPr lang="fr-FR" sz="1400" dirty="0"/>
              <a:t>(20M)</a:t>
            </a: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7900336-AF6A-134A-A9D3-AF43EA3FF36E}"/>
              </a:ext>
            </a:extLst>
          </p:cNvPr>
          <p:cNvSpPr txBox="1"/>
          <p:nvPr/>
        </p:nvSpPr>
        <p:spPr>
          <a:xfrm>
            <a:off x="9492344" y="3669717"/>
            <a:ext cx="2830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None </a:t>
            </a:r>
            <a:r>
              <a:rPr lang="fr-FR" dirty="0" err="1"/>
              <a:t>movie</a:t>
            </a:r>
            <a:r>
              <a:rPr lang="fr-FR" dirty="0"/>
              <a:t> </a:t>
            </a:r>
            <a:r>
              <a:rPr lang="fr-FR" dirty="0" err="1"/>
              <a:t>beyond</a:t>
            </a:r>
            <a:r>
              <a:rPr lang="fr-FR" dirty="0"/>
              <a:t> 5M visits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EB69B2E-E96C-0744-89F9-34F3663323A2}"/>
              </a:ext>
            </a:extLst>
          </p:cNvPr>
          <p:cNvSpPr txBox="1"/>
          <p:nvPr/>
        </p:nvSpPr>
        <p:spPr>
          <a:xfrm>
            <a:off x="9535886" y="5200431"/>
            <a:ext cx="2830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Roi Lion </a:t>
            </a:r>
            <a:r>
              <a:rPr lang="fr-FR" sz="1400" dirty="0"/>
              <a:t>(10M) </a:t>
            </a:r>
            <a:r>
              <a:rPr lang="fr-FR" dirty="0"/>
              <a:t>&amp; Avengers </a:t>
            </a:r>
            <a:r>
              <a:rPr lang="fr-FR" dirty="0" err="1"/>
              <a:t>success</a:t>
            </a:r>
            <a:r>
              <a:rPr lang="fr-FR" dirty="0"/>
              <a:t> </a:t>
            </a:r>
            <a:r>
              <a:rPr lang="fr-FR" sz="1400" dirty="0"/>
              <a:t>(6.9M)</a:t>
            </a:r>
            <a:endParaRPr lang="fr-FR" dirty="0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FB2FFA0-A208-AD47-A93B-C943F16DEB54}"/>
              </a:ext>
            </a:extLst>
          </p:cNvPr>
          <p:cNvGrpSpPr/>
          <p:nvPr/>
        </p:nvGrpSpPr>
        <p:grpSpPr>
          <a:xfrm>
            <a:off x="413713" y="2503575"/>
            <a:ext cx="7942034" cy="3624946"/>
            <a:chOff x="413713" y="2503575"/>
            <a:chExt cx="7942034" cy="3624946"/>
          </a:xfrm>
        </p:grpSpPr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0015D4EE-04CD-8C40-BB9C-3FB649B97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713" y="2503575"/>
              <a:ext cx="7942034" cy="3624946"/>
            </a:xfrm>
            <a:prstGeom prst="rect">
              <a:avLst/>
            </a:prstGeom>
          </p:spPr>
        </p:pic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32DA72BA-7B99-1D4D-A8CC-D3D677EB165D}"/>
                </a:ext>
              </a:extLst>
            </p:cNvPr>
            <p:cNvSpPr/>
            <p:nvPr/>
          </p:nvSpPr>
          <p:spPr>
            <a:xfrm>
              <a:off x="1849210" y="3129132"/>
              <a:ext cx="272142" cy="272142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95D860C3-061D-B24D-95A5-A7267786F3CF}"/>
                </a:ext>
              </a:extLst>
            </p:cNvPr>
            <p:cNvSpPr/>
            <p:nvPr/>
          </p:nvSpPr>
          <p:spPr>
            <a:xfrm>
              <a:off x="3320825" y="4256315"/>
              <a:ext cx="272142" cy="272142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5C8E324-C987-9842-84DC-B496ECCF03D2}"/>
                </a:ext>
              </a:extLst>
            </p:cNvPr>
            <p:cNvSpPr/>
            <p:nvPr/>
          </p:nvSpPr>
          <p:spPr>
            <a:xfrm>
              <a:off x="7665584" y="3389225"/>
              <a:ext cx="272142" cy="27214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26477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2447D58-B146-CE40-BDA0-4C5A8E58F15C}"/>
              </a:ext>
            </a:extLst>
          </p:cNvPr>
          <p:cNvSpPr txBox="1"/>
          <p:nvPr/>
        </p:nvSpPr>
        <p:spPr>
          <a:xfrm>
            <a:off x="799979" y="4303867"/>
            <a:ext cx="2810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With</a:t>
            </a:r>
            <a:r>
              <a:rPr lang="fr-FR" dirty="0"/>
              <a:t> no </a:t>
            </a:r>
            <a:r>
              <a:rPr lang="fr-FR" dirty="0" err="1"/>
              <a:t>suprise</a:t>
            </a:r>
            <a:r>
              <a:rPr lang="fr-FR" dirty="0"/>
              <a:t> </a:t>
            </a:r>
            <a:r>
              <a:rPr lang="fr-FR" dirty="0" err="1"/>
              <a:t>school</a:t>
            </a:r>
            <a:r>
              <a:rPr lang="fr-FR" dirty="0"/>
              <a:t> holidays &amp; weather have a direct impact on visits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D73BA2F3-CD71-E94E-9CDF-41532F89CF07}"/>
              </a:ext>
            </a:extLst>
          </p:cNvPr>
          <p:cNvCxnSpPr>
            <a:cxnSpLocks/>
          </p:cNvCxnSpPr>
          <p:nvPr/>
        </p:nvCxnSpPr>
        <p:spPr>
          <a:xfrm>
            <a:off x="1226923" y="5239456"/>
            <a:ext cx="1727946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2196F25-1BD0-9244-AE85-A62A886E7BC5}"/>
              </a:ext>
            </a:extLst>
          </p:cNvPr>
          <p:cNvSpPr/>
          <p:nvPr/>
        </p:nvSpPr>
        <p:spPr>
          <a:xfrm>
            <a:off x="740185" y="1243786"/>
            <a:ext cx="3899543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600" dirty="0"/>
              <a:t>FEBRUARY &amp; DECEMBER </a:t>
            </a:r>
          </a:p>
          <a:p>
            <a:r>
              <a:rPr lang="fr-FR" sz="3200" dirty="0"/>
              <a:t>best </a:t>
            </a:r>
            <a:r>
              <a:rPr lang="fr-FR" sz="3200" dirty="0" err="1"/>
              <a:t>months</a:t>
            </a:r>
            <a:r>
              <a:rPr lang="fr-FR" sz="3200" dirty="0"/>
              <a:t> to go to the </a:t>
            </a:r>
            <a:r>
              <a:rPr lang="fr-FR" sz="3200" dirty="0" err="1"/>
              <a:t>movies</a:t>
            </a:r>
            <a:endParaRPr lang="fr-FR" sz="3200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62226A40-3216-E34B-BCDB-925CB9CE2FF7}"/>
              </a:ext>
            </a:extLst>
          </p:cNvPr>
          <p:cNvGrpSpPr/>
          <p:nvPr/>
        </p:nvGrpSpPr>
        <p:grpSpPr>
          <a:xfrm>
            <a:off x="4806846" y="1373628"/>
            <a:ext cx="6585175" cy="4679000"/>
            <a:chOff x="458563" y="1688877"/>
            <a:chExt cx="6585054" cy="4547466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63576DAE-A38F-ED49-95EC-DB1106F1C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8563" y="1688877"/>
              <a:ext cx="6585054" cy="4547466"/>
            </a:xfrm>
            <a:prstGeom prst="rect">
              <a:avLst/>
            </a:prstGeom>
          </p:spPr>
        </p:pic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DDED5989-2902-BC44-8ADD-9A1A39833B08}"/>
                </a:ext>
              </a:extLst>
            </p:cNvPr>
            <p:cNvCxnSpPr>
              <a:cxnSpLocks/>
            </p:cNvCxnSpPr>
            <p:nvPr/>
          </p:nvCxnSpPr>
          <p:spPr>
            <a:xfrm>
              <a:off x="1280430" y="2945678"/>
              <a:ext cx="5659931" cy="0"/>
            </a:xfrm>
            <a:prstGeom prst="line">
              <a:avLst/>
            </a:prstGeom>
            <a:ln w="349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50CCC289-7A61-2949-AAAD-C815147A7750}"/>
                </a:ext>
              </a:extLst>
            </p:cNvPr>
            <p:cNvCxnSpPr>
              <a:cxnSpLocks/>
            </p:cNvCxnSpPr>
            <p:nvPr/>
          </p:nvCxnSpPr>
          <p:spPr>
            <a:xfrm>
              <a:off x="1280429" y="2253449"/>
              <a:ext cx="5659931" cy="0"/>
            </a:xfrm>
            <a:prstGeom prst="line">
              <a:avLst/>
            </a:prstGeom>
            <a:ln w="349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4033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A932086-3D92-5340-BC2E-A52880512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62" y="1839841"/>
            <a:ext cx="7383502" cy="41799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B53736-2047-D64A-8072-EB91808D66B2}"/>
              </a:ext>
            </a:extLst>
          </p:cNvPr>
          <p:cNvSpPr/>
          <p:nvPr/>
        </p:nvSpPr>
        <p:spPr>
          <a:xfrm>
            <a:off x="8387174" y="2393543"/>
            <a:ext cx="34825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4000" dirty="0"/>
              <a:t>COURT</a:t>
            </a:r>
            <a:r>
              <a:rPr lang="fr-FR" sz="3600" dirty="0"/>
              <a:t> </a:t>
            </a:r>
            <a:r>
              <a:rPr lang="fr-FR" sz="4000" dirty="0"/>
              <a:t>MÉTRAGE</a:t>
            </a:r>
            <a:endParaRPr lang="fr-FR" sz="3600" dirty="0"/>
          </a:p>
          <a:p>
            <a:r>
              <a:rPr lang="fr-FR" sz="3200" dirty="0"/>
              <a:t>tend to attract new prospects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78B920-6D35-AB4E-82ED-AE7D5A26E410}"/>
              </a:ext>
            </a:extLst>
          </p:cNvPr>
          <p:cNvSpPr/>
          <p:nvPr/>
        </p:nvSpPr>
        <p:spPr>
          <a:xfrm>
            <a:off x="1368013" y="1439731"/>
            <a:ext cx="52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latin typeface="+mj-lt"/>
              </a:rPr>
              <a:t>Visits in millions per film </a:t>
            </a:r>
            <a:r>
              <a:rPr lang="fr-FR" sz="2000" b="1" dirty="0" err="1">
                <a:latin typeface="+mj-lt"/>
              </a:rPr>
              <a:t>category</a:t>
            </a:r>
            <a:endParaRPr lang="fr-FR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2704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 descr="Une image contenant intérieur, guichet, projecteur&#10;&#10;Description générée automatiquement">
            <a:extLst>
              <a:ext uri="{FF2B5EF4-FFF2-40B4-BE49-F238E27FC236}">
                <a16:creationId xmlns:a16="http://schemas.microsoft.com/office/drawing/2014/main" id="{9893C610-CEB8-6645-BFFA-B6CB0F1E90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52" b="26332"/>
          <a:stretch/>
        </p:blipFill>
        <p:spPr>
          <a:xfrm>
            <a:off x="0" y="1389817"/>
            <a:ext cx="12215008" cy="4929188"/>
          </a:xfrm>
          <a:prstGeom prst="rect">
            <a:avLst/>
          </a:prstGeom>
        </p:spPr>
      </p:pic>
      <p:grpSp>
        <p:nvGrpSpPr>
          <p:cNvPr id="39" name="Groupe 38">
            <a:extLst>
              <a:ext uri="{FF2B5EF4-FFF2-40B4-BE49-F238E27FC236}">
                <a16:creationId xmlns:a16="http://schemas.microsoft.com/office/drawing/2014/main" id="{329B3A8F-6D17-8C48-82C6-20B44C5AFE9B}"/>
              </a:ext>
            </a:extLst>
          </p:cNvPr>
          <p:cNvGrpSpPr/>
          <p:nvPr/>
        </p:nvGrpSpPr>
        <p:grpSpPr>
          <a:xfrm>
            <a:off x="1953441" y="2292811"/>
            <a:ext cx="2974910" cy="3451898"/>
            <a:chOff x="4271960" y="2425704"/>
            <a:chExt cx="2974910" cy="345189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B82A18C-486A-0642-B7E2-79E577FA8ADE}"/>
                </a:ext>
              </a:extLst>
            </p:cNvPr>
            <p:cNvSpPr/>
            <p:nvPr/>
          </p:nvSpPr>
          <p:spPr>
            <a:xfrm>
              <a:off x="4271960" y="2425704"/>
              <a:ext cx="2974910" cy="3451898"/>
            </a:xfrm>
            <a:prstGeom prst="rect">
              <a:avLst/>
            </a:prstGeom>
            <a:solidFill>
              <a:schemeClr val="tx1">
                <a:lumMod val="95000"/>
                <a:alpha val="575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074" name="Picture 2" descr="France ">
              <a:extLst>
                <a:ext uri="{FF2B5EF4-FFF2-40B4-BE49-F238E27FC236}">
                  <a16:creationId xmlns:a16="http://schemas.microsoft.com/office/drawing/2014/main" id="{312EF871-61F6-F64E-9DAD-18A87E5634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3319" y="3616328"/>
              <a:ext cx="474662" cy="474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United states ">
              <a:extLst>
                <a:ext uri="{FF2B5EF4-FFF2-40B4-BE49-F238E27FC236}">
                  <a16:creationId xmlns:a16="http://schemas.microsoft.com/office/drawing/2014/main" id="{E48D507D-01DE-844B-A810-CFE0BC7A78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8852" y="3004346"/>
              <a:ext cx="549275" cy="549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AE1245B-EBEC-BF4F-A757-572FB01C78F2}"/>
                </a:ext>
              </a:extLst>
            </p:cNvPr>
            <p:cNvSpPr/>
            <p:nvPr/>
          </p:nvSpPr>
          <p:spPr>
            <a:xfrm>
              <a:off x="4657732" y="4157666"/>
              <a:ext cx="985837" cy="12715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12CA62C-86AE-C048-8E77-DCD9EFA438BC}"/>
                </a:ext>
              </a:extLst>
            </p:cNvPr>
            <p:cNvSpPr/>
            <p:nvPr/>
          </p:nvSpPr>
          <p:spPr>
            <a:xfrm>
              <a:off x="5770572" y="3616328"/>
              <a:ext cx="985837" cy="18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24BDF6F1-C8AB-3F4F-AEA4-DA1EF8BBC7E9}"/>
                </a:ext>
              </a:extLst>
            </p:cNvPr>
            <p:cNvSpPr txBox="1"/>
            <p:nvPr/>
          </p:nvSpPr>
          <p:spPr>
            <a:xfrm>
              <a:off x="4914903" y="5054364"/>
              <a:ext cx="10715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42%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BBBA9BC2-E683-BB4F-B93A-8AAC08511F1A}"/>
                </a:ext>
              </a:extLst>
            </p:cNvPr>
            <p:cNvSpPr txBox="1"/>
            <p:nvPr/>
          </p:nvSpPr>
          <p:spPr>
            <a:xfrm>
              <a:off x="5984874" y="5075796"/>
              <a:ext cx="10715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57%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51464C4B-B862-6346-AB04-E7B23D9E14BD}"/>
                </a:ext>
              </a:extLst>
            </p:cNvPr>
            <p:cNvSpPr txBox="1"/>
            <p:nvPr/>
          </p:nvSpPr>
          <p:spPr>
            <a:xfrm>
              <a:off x="4453740" y="2480911"/>
              <a:ext cx="16120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2010</a:t>
              </a:r>
            </a:p>
          </p:txBody>
        </p:sp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172B737F-11CD-8B40-A2CB-0AB4DE663E50}"/>
              </a:ext>
            </a:extLst>
          </p:cNvPr>
          <p:cNvGrpSpPr/>
          <p:nvPr/>
        </p:nvGrpSpPr>
        <p:grpSpPr>
          <a:xfrm>
            <a:off x="7263651" y="2292811"/>
            <a:ext cx="2974910" cy="3451898"/>
            <a:chOff x="8529576" y="2425308"/>
            <a:chExt cx="2974910" cy="3451898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83ABDB8-FD8A-4445-870B-F993A3F051F8}"/>
                </a:ext>
              </a:extLst>
            </p:cNvPr>
            <p:cNvSpPr/>
            <p:nvPr/>
          </p:nvSpPr>
          <p:spPr>
            <a:xfrm>
              <a:off x="8529576" y="2425308"/>
              <a:ext cx="2974910" cy="3451898"/>
            </a:xfrm>
            <a:prstGeom prst="rect">
              <a:avLst/>
            </a:prstGeom>
            <a:solidFill>
              <a:schemeClr val="tx1">
                <a:lumMod val="95000"/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99BF2A2-1FED-0941-A7F1-1E4B89E8E525}"/>
                </a:ext>
              </a:extLst>
            </p:cNvPr>
            <p:cNvSpPr/>
            <p:nvPr/>
          </p:nvSpPr>
          <p:spPr>
            <a:xfrm>
              <a:off x="8810616" y="4271966"/>
              <a:ext cx="985837" cy="11572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44D893B-615F-7D47-9AEA-69B4558DE06B}"/>
                </a:ext>
              </a:extLst>
            </p:cNvPr>
            <p:cNvSpPr/>
            <p:nvPr/>
          </p:nvSpPr>
          <p:spPr>
            <a:xfrm>
              <a:off x="9925040" y="3494884"/>
              <a:ext cx="985837" cy="1928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0" name="Picture 2" descr="France ">
              <a:extLst>
                <a:ext uri="{FF2B5EF4-FFF2-40B4-BE49-F238E27FC236}">
                  <a16:creationId xmlns:a16="http://schemas.microsoft.com/office/drawing/2014/main" id="{A50BBF04-F7B7-A24E-B050-DCA9BB5A53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8425" y="3781429"/>
              <a:ext cx="474662" cy="474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United states ">
              <a:extLst>
                <a:ext uri="{FF2B5EF4-FFF2-40B4-BE49-F238E27FC236}">
                  <a16:creationId xmlns:a16="http://schemas.microsoft.com/office/drawing/2014/main" id="{E7F85233-AE04-0847-BAEA-3D3D3959E4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43320" y="2985692"/>
              <a:ext cx="549275" cy="549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F778C139-80C0-1946-8F04-0980011BA0F3}"/>
                </a:ext>
              </a:extLst>
            </p:cNvPr>
            <p:cNvSpPr txBox="1"/>
            <p:nvPr/>
          </p:nvSpPr>
          <p:spPr>
            <a:xfrm>
              <a:off x="8977305" y="5070239"/>
              <a:ext cx="10715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39%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F56677B1-3A64-DF48-90C3-16F0BC28C5D0}"/>
                </a:ext>
              </a:extLst>
            </p:cNvPr>
            <p:cNvSpPr txBox="1"/>
            <p:nvPr/>
          </p:nvSpPr>
          <p:spPr>
            <a:xfrm>
              <a:off x="10143320" y="5086512"/>
              <a:ext cx="10715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61%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F9799AEA-64B8-9144-8AD3-849807A4963A}"/>
                </a:ext>
              </a:extLst>
            </p:cNvPr>
            <p:cNvSpPr txBox="1"/>
            <p:nvPr/>
          </p:nvSpPr>
          <p:spPr>
            <a:xfrm>
              <a:off x="8626467" y="2475756"/>
              <a:ext cx="16120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2019</a:t>
              </a:r>
            </a:p>
          </p:txBody>
        </p:sp>
      </p:grpSp>
      <p:sp>
        <p:nvSpPr>
          <p:cNvPr id="36" name="ZoneTexte 35">
            <a:extLst>
              <a:ext uri="{FF2B5EF4-FFF2-40B4-BE49-F238E27FC236}">
                <a16:creationId xmlns:a16="http://schemas.microsoft.com/office/drawing/2014/main" id="{2FB241B4-4220-F04B-AC55-4B84C3B7584B}"/>
              </a:ext>
            </a:extLst>
          </p:cNvPr>
          <p:cNvSpPr txBox="1"/>
          <p:nvPr/>
        </p:nvSpPr>
        <p:spPr>
          <a:xfrm>
            <a:off x="1953441" y="926389"/>
            <a:ext cx="8908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US MOVIES KEEP THE 1st POSITION  &amp;   INCREASE THEIR SHARE OF MARKET  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3F66C898-EA9B-3C4F-A885-01FC83132EC9}"/>
              </a:ext>
            </a:extLst>
          </p:cNvPr>
          <p:cNvSpPr txBox="1"/>
          <p:nvPr/>
        </p:nvSpPr>
        <p:spPr>
          <a:xfrm>
            <a:off x="-1966523" y="1541825"/>
            <a:ext cx="7315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+mj-lt"/>
              </a:rPr>
              <a:t>SHARE OF VISITS</a:t>
            </a:r>
          </a:p>
        </p:txBody>
      </p:sp>
    </p:spTree>
    <p:extLst>
      <p:ext uri="{BB962C8B-B14F-4D97-AF65-F5344CB8AC3E}">
        <p14:creationId xmlns:p14="http://schemas.microsoft.com/office/powerpoint/2010/main" val="3668148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C627EC6-61A4-4CA2-925A-D9C31421C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lide3" descr="Tableau de bord 3">
            <a:extLst>
              <a:ext uri="{FF2B5EF4-FFF2-40B4-BE49-F238E27FC236}">
                <a16:creationId xmlns:a16="http://schemas.microsoft.com/office/drawing/2014/main" id="{A1D1D882-566F-7D4A-B4C2-1A5EEF9F39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88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64837777"/>
      </p:ext>
    </p:extLst>
  </p:cSld>
  <p:clrMapOvr>
    <a:masterClrMapping/>
  </p:clrMapOvr>
</p:sld>
</file>

<file path=ppt/theme/theme1.xml><?xml version="1.0" encoding="utf-8"?>
<a:theme xmlns:a="http://schemas.openxmlformats.org/drawingml/2006/main" name="LeafVTI">
  <a:themeElements>
    <a:clrScheme name="Jaune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232</Words>
  <Application>Microsoft Macintosh PowerPoint</Application>
  <PresentationFormat>Grand écran</PresentationFormat>
  <Paragraphs>38</Paragraphs>
  <Slides>12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8" baseType="lpstr">
      <vt:lpstr>Arial</vt:lpstr>
      <vt:lpstr>Avenir Next LT Pro Light</vt:lpstr>
      <vt:lpstr>Calibri</vt:lpstr>
      <vt:lpstr>Rockwell Nova Light</vt:lpstr>
      <vt:lpstr>Wingdings</vt:lpstr>
      <vt:lpstr>LeafVTI</vt:lpstr>
      <vt:lpstr>FRENCH PEOPLE HABITS &amp; CINEMA</vt:lpstr>
      <vt:lpstr>AGENDA   1. SCOPE ANALYSIS ………………………  2. Key figures ………………………  3. DEEP-DIVE ANALYSIS  Visits : - in volume - in time - related to content - related to reviews ………………………</vt:lpstr>
      <vt:lpstr>SCOPE ANALYSIS</vt:lpstr>
      <vt:lpstr>KEY FIGURES</vt:lpstr>
      <vt:lpstr>VOLUME of visits’ EVOLUTION  People grant same level of interest in cinema year after year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FRENCH PEOPLE HABITS &amp; CINEMA</dc:title>
  <dc:creator>Marie Lebreton</dc:creator>
  <cp:lastModifiedBy>Marie Lebreton</cp:lastModifiedBy>
  <cp:revision>5</cp:revision>
  <dcterms:created xsi:type="dcterms:W3CDTF">2022-02-16T13:18:26Z</dcterms:created>
  <dcterms:modified xsi:type="dcterms:W3CDTF">2022-02-16T19:23:36Z</dcterms:modified>
</cp:coreProperties>
</file>